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6" r:id="rId6"/>
    <p:sldId id="274" r:id="rId7"/>
    <p:sldId id="275" r:id="rId8"/>
    <p:sldId id="277" r:id="rId9"/>
    <p:sldId id="276" r:id="rId10"/>
    <p:sldId id="278" r:id="rId11"/>
    <p:sldId id="264" r:id="rId12"/>
    <p:sldId id="280" r:id="rId13"/>
    <p:sldId id="281" r:id="rId14"/>
    <p:sldId id="267" r:id="rId15"/>
    <p:sldId id="282" r:id="rId16"/>
    <p:sldId id="260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29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6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68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309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30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03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10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48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01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6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14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2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алгоритма принятия решения в задаче навигации мобильного робота в</a:t>
            </a:r>
            <a:b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условиях динамического окружения</a:t>
            </a:r>
            <a:endParaRPr lang="ru-RU"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lang="ru-RU" sz="1050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Кирбаба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Денис Дмитриевич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  <a:b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Мехатроника и робототехника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047325" y="3371310"/>
            <a:ext cx="7316700" cy="129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endParaRPr lang="en-US" sz="12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r>
              <a:rPr lang="ru-RU" sz="12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ь: </a:t>
            </a:r>
            <a:endParaRPr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 err="1"/>
              <a:t>Бжихатлов</a:t>
            </a:r>
            <a:r>
              <a:rPr lang="ru-RU" dirty="0"/>
              <a:t> Ислам </a:t>
            </a:r>
            <a:r>
              <a:rPr lang="ru-RU" dirty="0" err="1"/>
              <a:t>Асланович</a:t>
            </a:r>
            <a:endParaRPr lang="ru-RU"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200" dirty="0"/>
              <a:t>доцент факультета систем управления и робототехники</a:t>
            </a: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987C1-00DF-DD2B-7822-5A74BA58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3622" y="1964974"/>
            <a:ext cx="7956755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0" y="324318"/>
            <a:ext cx="732986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b="1" dirty="0"/>
              <a:t>Обнаружение динамических объектов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1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31CC14-18CB-EDF6-19F0-962E8C16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1" y="1226035"/>
            <a:ext cx="7042269" cy="19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EF094B6-BA92-1427-4342-743C7178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2" y="3398058"/>
            <a:ext cx="7042269" cy="13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1AAE5-68F9-79AF-7AC2-42F403553DCD}"/>
              </a:ext>
            </a:extLst>
          </p:cNvPr>
          <p:cNvCxnSpPr/>
          <p:nvPr/>
        </p:nvCxnSpPr>
        <p:spPr>
          <a:xfrm>
            <a:off x="3089787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F88AD-5AA8-0A77-616D-7CFFBAFE053E}"/>
              </a:ext>
            </a:extLst>
          </p:cNvPr>
          <p:cNvCxnSpPr/>
          <p:nvPr/>
        </p:nvCxnSpPr>
        <p:spPr>
          <a:xfrm>
            <a:off x="5483942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9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Слежение и оценка скорости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2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12F940-74B2-13EB-FFC2-B1439576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08" y="3321605"/>
            <a:ext cx="5285583" cy="14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BD8EAB-ED45-90B6-0545-5C05A734149F}"/>
              </a:ext>
            </a:extLst>
          </p:cNvPr>
          <p:cNvCxnSpPr/>
          <p:nvPr/>
        </p:nvCxnSpPr>
        <p:spPr>
          <a:xfrm>
            <a:off x="4409768" y="4299155"/>
            <a:ext cx="317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/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стоимость сопоставления отслеживаемого объекта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 обнаруженным объектом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булева матрица выбранных пар</a:t>
                </a:r>
                <a:endParaRPr lang="en-US" sz="1800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blipFill>
                <a:blip r:embed="rId4"/>
                <a:stretch>
                  <a:fillRect l="-490" r="-163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93D8939-1917-A8F6-A221-A562D6B5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60" y="1452417"/>
            <a:ext cx="1694222" cy="62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CBF799-66B9-531C-0F64-065E53938F24}"/>
              </a:ext>
            </a:extLst>
          </p:cNvPr>
          <p:cNvSpPr txBox="1"/>
          <p:nvPr/>
        </p:nvSpPr>
        <p:spPr>
          <a:xfrm>
            <a:off x="5839350" y="1298528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Оценка скорости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18644-6F55-2BC8-6B0E-7E3C9761529D}"/>
              </a:ext>
            </a:extLst>
          </p:cNvPr>
          <p:cNvSpPr txBox="1"/>
          <p:nvPr/>
        </p:nvSpPr>
        <p:spPr>
          <a:xfrm>
            <a:off x="578767" y="1611154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Задача о назначении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54D40-F589-8F5B-05C5-4EE96C3DB639}"/>
              </a:ext>
            </a:extLst>
          </p:cNvPr>
          <p:cNvSpPr txBox="1"/>
          <p:nvPr/>
        </p:nvSpPr>
        <p:spPr>
          <a:xfrm>
            <a:off x="2231922" y="1306318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Слежение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8894-785C-36A7-E6BD-40A3DB67A2AE}"/>
              </a:ext>
            </a:extLst>
          </p:cNvPr>
          <p:cNvSpPr txBox="1"/>
          <p:nvPr/>
        </p:nvSpPr>
        <p:spPr>
          <a:xfrm>
            <a:off x="4726858" y="1613242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 Калмана для задачи слежения.</a:t>
            </a:r>
          </a:p>
          <a:p>
            <a:r>
              <a:rPr lang="ru-RU" dirty="0"/>
              <a:t>Вектор состояния: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25A84F-1A0C-9943-8976-9B5DD833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869" y="2197841"/>
            <a:ext cx="3258005" cy="7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Отображение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19B51-AE33-739E-2929-EB3B3C0C05BD}"/>
              </a:ext>
            </a:extLst>
          </p:cNvPr>
          <p:cNvSpPr txBox="1"/>
          <p:nvPr/>
        </p:nvSpPr>
        <p:spPr>
          <a:xfrm>
            <a:off x="457200" y="1255216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штрафа вокруг объекта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E734-2769-D7A4-867C-D77DA703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8" y="1606237"/>
            <a:ext cx="5461392" cy="42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/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координаты точки в глобальной системе координат,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𝑓𝑟𝑜𝑛𝑡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функция Гаусса для зоны штрафа перед объектом,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𝑏𝑎𝑐𝑘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функция Гаусса для зоны штрафа позади объекта</a:t>
                </a:r>
                <a:r>
                  <a:rPr lang="ru-RU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  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≥0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индикаторная функция для объединения </a:t>
                </a:r>
                <a:r>
                  <a:rPr lang="ru-RU" sz="1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гауссиан</a:t>
                </a: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blipFill>
                <a:blip r:embed="rId4"/>
                <a:stretch>
                  <a:fillRect l="-218" t="-14286" r="-582" b="-17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77454DC-8E7D-CF4F-0FC4-B814E7A7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59" y="2598721"/>
            <a:ext cx="2556738" cy="1998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23C40-5B5C-CC1C-DD1F-1E5966461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49" y="3280203"/>
            <a:ext cx="5462347" cy="635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13EE56-94F7-138A-8D0C-DBD36361A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559" y="4441991"/>
            <a:ext cx="1871932" cy="309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1B6DA8-EA37-E613-FE48-8ACB9F0B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228" y="4474225"/>
            <a:ext cx="1871933" cy="313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DA02BC-98B3-C9BC-9DFC-AC6CF4188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1031" y="4072958"/>
            <a:ext cx="1772988" cy="309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4CB3E3-A15C-65E5-E030-DD0314E86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164" y="4043218"/>
            <a:ext cx="1871932" cy="3403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3098C8-B43B-2DB9-570B-C3BD94094883}"/>
              </a:ext>
            </a:extLst>
          </p:cNvPr>
          <p:cNvSpPr txBox="1"/>
          <p:nvPr/>
        </p:nvSpPr>
        <p:spPr>
          <a:xfrm>
            <a:off x="457200" y="3009330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Функция Гаусса: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AAD538-A781-1237-3E70-6B31AA34D66D}"/>
              </a:ext>
            </a:extLst>
          </p:cNvPr>
          <p:cNvSpPr/>
          <p:nvPr/>
        </p:nvSpPr>
        <p:spPr>
          <a:xfrm>
            <a:off x="6159559" y="2713041"/>
            <a:ext cx="2556738" cy="1883932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/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тек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макс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blipFill>
                <a:blip r:embed="rId11"/>
                <a:stretch>
                  <a:fillRect t="-92157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1748EDB-C3BF-AF5F-934C-C6861DD0E8E1}"/>
              </a:ext>
            </a:extLst>
          </p:cNvPr>
          <p:cNvSpPr txBox="1"/>
          <p:nvPr/>
        </p:nvSpPr>
        <p:spPr>
          <a:xfrm>
            <a:off x="510749" y="390561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Дисперсии: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007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259659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D153F-2B68-67CD-915B-341EE9AC41A8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  <a:endParaRPr lang="en-US" dirty="0"/>
          </a:p>
        </p:txBody>
      </p:sp>
      <p:pic>
        <p:nvPicPr>
          <p:cNvPr id="4" name="rvi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8AACCE9-135F-AFF7-7A7E-DEC024D76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200" y="2952053"/>
            <a:ext cx="7281600" cy="1826425"/>
          </a:xfrm>
          <a:prstGeom prst="rect">
            <a:avLst/>
          </a:prstGeom>
        </p:spPr>
      </p:pic>
      <p:pic>
        <p:nvPicPr>
          <p:cNvPr id="6" name="2024-05-23 22-21-09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4F3A6AF-5D6C-E335-CFFC-1D5555793B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6455" y="1079298"/>
            <a:ext cx="5651090" cy="18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Тестирование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95F3E-ED02-65AD-1D8B-EC5E85CFA389}"/>
              </a:ext>
            </a:extLst>
          </p:cNvPr>
          <p:cNvSpPr txBox="1"/>
          <p:nvPr/>
        </p:nvSpPr>
        <p:spPr>
          <a:xfrm>
            <a:off x="8731045" y="4837471"/>
            <a:ext cx="41295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8C57CC-62C8-7847-8B68-385104B9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382" y="1899629"/>
            <a:ext cx="1894749" cy="2741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F30DE6-D5B5-B0B0-44C8-659892BA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39" y="1835199"/>
            <a:ext cx="1894749" cy="2805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E7ABF1-BDA7-865E-AEB8-955398830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296" y="1929905"/>
            <a:ext cx="1894749" cy="272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AA80E0-3A91-2178-779E-8C98B96BC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34" y="1375404"/>
            <a:ext cx="1976794" cy="1890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B629D-B5DE-BA20-C773-A7719FA8F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036" y="1375404"/>
            <a:ext cx="1446634" cy="1808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93FBBD-4744-04BF-B000-B155E5E4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18556" y="1069971"/>
            <a:ext cx="2082572" cy="35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2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Результаты работы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987000" y="1445342"/>
            <a:ext cx="7170000" cy="26241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система принятия решений повышающая автономность, надежность и безопасность в задаче навигации в динамическом окружении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способна реагировать на сбой различных компонент и предсказывать движение динамических объектов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F4734-CC6E-8C47-B12E-380BDC105120}"/>
              </a:ext>
            </a:extLst>
          </p:cNvPr>
          <p:cNvSpPr txBox="1"/>
          <p:nvPr/>
        </p:nvSpPr>
        <p:spPr>
          <a:xfrm>
            <a:off x="8694175" y="4837471"/>
            <a:ext cx="449826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EDED3-3BF2-9579-9D6E-44189A96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16" y="3073867"/>
            <a:ext cx="1607168" cy="1607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436E77-EFEA-91F6-E956-241F557B1971}"/>
              </a:ext>
            </a:extLst>
          </p:cNvPr>
          <p:cNvSpPr txBox="1"/>
          <p:nvPr/>
        </p:nvSpPr>
        <p:spPr>
          <a:xfrm>
            <a:off x="3813619" y="456006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ru-RU" sz="1200" dirty="0">
                <a:latin typeface="Calibri" panose="020F0502020204030204" pitchFamily="34" charset="0"/>
                <a:cs typeface="Calibri" panose="020F0502020204030204" pitchFamily="34" charset="0"/>
              </a:rPr>
              <a:t>репозиторий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Тенденции: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Расширение области применения мобильных роботов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Большинство окружений являются динамическими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Возможность доступа человека-оператора снижается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Необходимость в алгоритмах принятия решений для обработки сложных сценариев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ru-RU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Основные требования к системе: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Автономность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Надежность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Безопасность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2312-DA59-7DC9-0E03-AD14C21B5EAE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en-US" sz="1300" b="1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300" b="1" dirty="0"/>
              <a:t>Цель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Разработать систему для повышения автономности, безопасности и надежности навигации роботов в динамическом окружении</a:t>
            </a:r>
          </a:p>
          <a:p>
            <a:pPr marL="0" indent="0">
              <a:buClr>
                <a:srgbClr val="2C2D2E"/>
              </a:buClr>
            </a:pPr>
            <a:endParaRPr lang="ru-RU" sz="1300" b="1" dirty="0"/>
          </a:p>
          <a:p>
            <a:pPr marL="0" indent="0">
              <a:buClr>
                <a:srgbClr val="2C2D2E"/>
              </a:buClr>
            </a:pPr>
            <a:r>
              <a:rPr lang="ru-RU" sz="1300" b="1" dirty="0"/>
              <a:t>Задачи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1.    Анализ существующих решений для навигации в динамических условиях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2.    Реализация высокоуровневой системы принятия решений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2.1.    Оценка состояния робота и системы навигации и соответствующая адаптация поведения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2.2.    Учет динамических объектов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3.    </a:t>
            </a:r>
            <a:r>
              <a:rPr lang="ru-RU" sz="1300" dirty="0" err="1"/>
              <a:t>Аппробация</a:t>
            </a:r>
            <a:r>
              <a:rPr lang="ru-RU" sz="1300" dirty="0"/>
              <a:t> системы в среде имитационного моделирования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Существующие подходы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BDD6A-9E5F-5916-A5DE-17957A5C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1635" y="1716469"/>
            <a:ext cx="5671094" cy="1710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520394-6C45-F5DB-61D1-2F0367501E00}"/>
              </a:ext>
            </a:extLst>
          </p:cNvPr>
          <p:cNvSpPr txBox="1"/>
          <p:nvPr/>
        </p:nvSpPr>
        <p:spPr>
          <a:xfrm>
            <a:off x="1594600" y="3685923"/>
            <a:ext cx="567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Единая точка отказа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слоя наблюдения за состоянием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Динамические объекты обрабатываются как статические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Архитектура разработанной системы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5D2C-4B85-7691-79DE-E8900D2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7695" y="1071659"/>
            <a:ext cx="6986377" cy="37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588F-B116-787E-8630-3982C3BE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7317" y="1441662"/>
            <a:ext cx="7109366" cy="3166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4C0DAE-EC9A-E37B-86E9-8911308C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00" y="4116923"/>
            <a:ext cx="1438735" cy="6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0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Поведенческое дерево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B346-8E98-AFD0-BA5F-B7C7ED0B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390" y="1482546"/>
            <a:ext cx="7293219" cy="29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Поддерево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LIDAR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C6C77-40CA-A4E5-75F0-D68006976780}"/>
              </a:ext>
            </a:extLst>
          </p:cNvPr>
          <p:cNvSpPr txBox="1"/>
          <p:nvPr/>
        </p:nvSpPr>
        <p:spPr>
          <a:xfrm>
            <a:off x="523568" y="113687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Программа </a:t>
            </a:r>
            <a:r>
              <a:rPr lang="en-US" dirty="0"/>
              <a:t>Groot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043029-3D35-E9A7-13F1-C4FC83BBE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8578"/>
            <a:ext cx="8154079" cy="295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1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FDF63-8D5F-0C02-D71F-CE0105FD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38481" y="988142"/>
            <a:ext cx="6867037" cy="38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60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367</Words>
  <Application>Microsoft Office PowerPoint</Application>
  <PresentationFormat>On-screen Show (16:9)</PresentationFormat>
  <Paragraphs>82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Times New Roman</vt:lpstr>
      <vt:lpstr>Cambria Math</vt:lpstr>
      <vt:lpstr>Signika Negative</vt:lpstr>
      <vt:lpstr>Arial</vt:lpstr>
      <vt:lpstr>Calibri</vt:lpstr>
      <vt:lpstr>Тема1</vt:lpstr>
      <vt:lpstr>Разработка алгоритма принятия решения в задаче навигации мобильного робота в условиях динамического окружения</vt:lpstr>
      <vt:lpstr>Актуальность темы исследования</vt:lpstr>
      <vt:lpstr>Цель и задачи исследования</vt:lpstr>
      <vt:lpstr>Существующие подходы</vt:lpstr>
      <vt:lpstr>Архитектура разработанной системы</vt:lpstr>
      <vt:lpstr>Система контроля</vt:lpstr>
      <vt:lpstr>Поведенческое дерево</vt:lpstr>
      <vt:lpstr>Поддерево LIDAR</vt:lpstr>
      <vt:lpstr>Пример работы системы контроля</vt:lpstr>
      <vt:lpstr>Система учета динамических объектов</vt:lpstr>
      <vt:lpstr>Обнаружение динамических объектов</vt:lpstr>
      <vt:lpstr>Слежение и оценка скорости</vt:lpstr>
      <vt:lpstr>Отображение динамических объектов</vt:lpstr>
      <vt:lpstr>Пример работы системы учета динамических объектов</vt:lpstr>
      <vt:lpstr>Тестирование системы учета динамических объектов</vt:lpstr>
      <vt:lpstr>Результаты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deniskirbaba</dc:creator>
  <cp:lastModifiedBy>Denis Kirbaba</cp:lastModifiedBy>
  <cp:revision>16</cp:revision>
  <dcterms:modified xsi:type="dcterms:W3CDTF">2024-05-30T13:19:12Z</dcterms:modified>
</cp:coreProperties>
</file>